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29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33CC"/>
    <a:srgbClr val="6600CC"/>
    <a:srgbClr val="FF33CC"/>
    <a:srgbClr val="9900CC"/>
    <a:srgbClr val="0066FF"/>
    <a:srgbClr val="0066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11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15" Type="http://schemas.openxmlformats.org/officeDocument/2006/relationships/image" Target="../media/image8.wmf"/><Relationship Id="rId10" Type="http://schemas.openxmlformats.org/officeDocument/2006/relationships/oleObject" Target="../embeddings/oleObject5.bin"/><Relationship Id="rId4" Type="http://schemas.openxmlformats.org/officeDocument/2006/relationships/image" Target="../media/image3.wmf"/><Relationship Id="rId9" Type="http://schemas.openxmlformats.org/officeDocument/2006/relationships/image" Target="../media/image5.wmf"/><Relationship Id="rId14" Type="http://schemas.openxmlformats.org/officeDocument/2006/relationships/oleObject" Target="../embeddings/oleObject7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3.wmf"/><Relationship Id="rId3" Type="http://schemas.openxmlformats.org/officeDocument/2006/relationships/image" Target="../media/image14.png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2.wmf"/><Relationship Id="rId5" Type="http://schemas.openxmlformats.org/officeDocument/2006/relationships/image" Target="../media/image9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599371"/>
            <a:ext cx="7886728" cy="1829761"/>
          </a:xfrm>
        </p:spPr>
        <p:txBody>
          <a:bodyPr>
            <a:noAutofit/>
          </a:bodyPr>
          <a:lstStyle/>
          <a:p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>                        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6.9  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数字滤波器设计的第一种方案</a:t>
            </a: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428596" y="642918"/>
            <a:ext cx="8146782" cy="45243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注意： 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）“样本”滤波器并不是数字滤波器所要模仿的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</a:t>
            </a:r>
            <a:r>
              <a:rPr lang="en-US" altLang="zh-CN" sz="2400" b="1" i="1" dirty="0" err="1" smtClean="0"/>
              <a:t>f</a:t>
            </a:r>
            <a:r>
              <a:rPr lang="en-US" altLang="zh-CN" sz="2400" b="1" i="1" baseline="-25000" dirty="0" err="1" smtClean="0"/>
              <a:t>p</a:t>
            </a:r>
            <a:r>
              <a:rPr lang="en-US" altLang="zh-CN" sz="2400" b="1" dirty="0" smtClean="0"/>
              <a:t>=</a:t>
            </a:r>
            <a:r>
              <a:rPr lang="en-US" altLang="zh-CN" sz="2400" b="1" i="1" dirty="0" err="1" smtClean="0"/>
              <a:t>ω</a:t>
            </a:r>
            <a:r>
              <a:rPr lang="en-US" altLang="zh-CN" sz="2400" b="1" i="1" baseline="-25000" dirty="0" err="1" smtClean="0"/>
              <a:t>p</a:t>
            </a:r>
            <a:r>
              <a:rPr lang="en-US" altLang="zh-CN" sz="2400" b="1" i="1" dirty="0" err="1" smtClean="0"/>
              <a:t>f</a:t>
            </a:r>
            <a:r>
              <a:rPr lang="en-US" altLang="zh-CN" sz="2400" b="1" i="1" baseline="-25000" dirty="0" err="1" smtClean="0"/>
              <a:t>s</a:t>
            </a:r>
            <a:r>
              <a:rPr lang="en-US" altLang="zh-CN" sz="2400" b="1" dirty="0" smtClean="0"/>
              <a:t>/2π</a:t>
            </a:r>
            <a:r>
              <a:rPr lang="zh-CN" altLang="en-US" sz="2400" b="1" dirty="0" smtClean="0"/>
              <a:t>（</a:t>
            </a:r>
            <a:r>
              <a:rPr lang="en-US" altLang="zh-CN" sz="2400" b="1" i="1" dirty="0" err="1" smtClean="0"/>
              <a:t>f</a:t>
            </a:r>
            <a:r>
              <a:rPr lang="en-US" altLang="zh-CN" sz="2400" b="1" i="1" baseline="-25000" dirty="0" err="1" smtClean="0"/>
              <a:t>s</a:t>
            </a:r>
            <a:r>
              <a:rPr lang="zh-CN" altLang="en-US" sz="2400" b="1" dirty="0" smtClean="0"/>
              <a:t>为抽样频率）的实际滤波器，而只是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</a:t>
            </a:r>
            <a:r>
              <a:rPr lang="zh-CN" altLang="en-US" sz="2400" b="1" dirty="0" smtClean="0"/>
              <a:t>一个“样本”，是变换过程中的一个中间变换阶段。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） 数字滤波器设计中，最后得到的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只与数字频域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</a:t>
            </a:r>
            <a:r>
              <a:rPr lang="zh-CN" altLang="en-US" sz="2400" b="1" dirty="0" smtClean="0"/>
              <a:t>参数</a:t>
            </a:r>
            <a:r>
              <a:rPr lang="en-US" altLang="zh-CN" sz="2400" b="1" i="1" dirty="0" err="1" smtClean="0"/>
              <a:t>ω</a:t>
            </a:r>
            <a:r>
              <a:rPr lang="en-US" altLang="zh-CN" sz="2400" b="1" i="1" baseline="-25000" dirty="0" err="1" smtClean="0"/>
              <a:t>i</a:t>
            </a:r>
            <a:r>
              <a:rPr lang="zh-CN" altLang="en-US" sz="2400" b="1" dirty="0" smtClean="0"/>
              <a:t>有关，即只与各临界频率</a:t>
            </a:r>
            <a:r>
              <a:rPr lang="en-US" altLang="zh-CN" sz="2400" b="1" i="1" dirty="0" err="1" smtClean="0"/>
              <a:t>f</a:t>
            </a:r>
            <a:r>
              <a:rPr lang="en-US" altLang="zh-CN" sz="2400" b="1" i="1" baseline="-25000" dirty="0" err="1" smtClean="0"/>
              <a:t>i</a:t>
            </a:r>
            <a:r>
              <a:rPr lang="zh-CN" altLang="en-US" sz="2400" b="1" dirty="0" smtClean="0"/>
              <a:t>与抽样频率</a:t>
            </a:r>
            <a:r>
              <a:rPr lang="en-US" altLang="zh-CN" sz="2400" b="1" i="1" dirty="0" err="1" smtClean="0"/>
              <a:t>f</a:t>
            </a:r>
            <a:r>
              <a:rPr lang="en-US" altLang="zh-CN" sz="2400" b="1" i="1" baseline="-25000" dirty="0" err="1" smtClean="0"/>
              <a:t>s</a:t>
            </a:r>
            <a:r>
              <a:rPr lang="zh-CN" altLang="en-US" sz="2400" b="1" dirty="0" smtClean="0"/>
              <a:t>的比值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</a:t>
            </a:r>
            <a:r>
              <a:rPr lang="zh-CN" altLang="en-US" sz="2400" b="1" dirty="0" smtClean="0"/>
              <a:t>（相对值）有关（</a:t>
            </a:r>
            <a:r>
              <a:rPr lang="en-US" altLang="zh-CN" sz="2400" b="1" i="1" dirty="0" err="1" smtClean="0"/>
              <a:t>ω</a:t>
            </a:r>
            <a:r>
              <a:rPr lang="en-US" altLang="zh-CN" sz="2400" b="1" i="1" baseline="-25000" dirty="0" err="1" smtClean="0"/>
              <a:t>i</a:t>
            </a:r>
            <a:r>
              <a:rPr lang="en-US" altLang="zh-CN" sz="2400" b="1" dirty="0" smtClean="0"/>
              <a:t>=</a:t>
            </a:r>
            <a:r>
              <a:rPr lang="en-US" altLang="zh-CN" sz="2400" b="1" i="1" dirty="0" err="1" smtClean="0"/>
              <a:t>Ω</a:t>
            </a:r>
            <a:r>
              <a:rPr lang="en-US" altLang="zh-CN" sz="2400" b="1" i="1" baseline="-25000" dirty="0" err="1" smtClean="0"/>
              <a:t>i</a:t>
            </a:r>
            <a:r>
              <a:rPr lang="en-US" altLang="zh-CN" sz="2400" b="1" i="1" dirty="0" err="1" smtClean="0"/>
              <a:t>T</a:t>
            </a:r>
            <a:r>
              <a:rPr lang="en-US" altLang="zh-CN" sz="2400" b="1" dirty="0" smtClean="0"/>
              <a:t>=2π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i</a:t>
            </a:r>
            <a:r>
              <a:rPr lang="en-US" altLang="zh-CN" sz="2400" b="1" dirty="0" smtClean="0"/>
              <a:t>/</a:t>
            </a:r>
            <a:r>
              <a:rPr lang="en-US" altLang="zh-CN" sz="2400" b="1" i="1" dirty="0" err="1" smtClean="0"/>
              <a:t>f</a:t>
            </a:r>
            <a:r>
              <a:rPr lang="en-US" altLang="zh-CN" sz="2400" b="1" i="1" baseline="-25000" dirty="0" err="1" smtClean="0"/>
              <a:t>s</a:t>
            </a:r>
            <a:r>
              <a:rPr lang="zh-CN" altLang="en-US" sz="2400" b="1" dirty="0" smtClean="0"/>
              <a:t>），而与它们的绝对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</a:t>
            </a:r>
            <a:r>
              <a:rPr lang="zh-CN" altLang="en-US" sz="2400" b="1" dirty="0" smtClean="0"/>
              <a:t>大小无关。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428596" y="642918"/>
            <a:ext cx="7374135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例题</a:t>
            </a:r>
            <a:r>
              <a:rPr lang="en-US" altLang="zh-CN" sz="2400" b="1" dirty="0" smtClean="0"/>
              <a:t>6.12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 按照图</a:t>
            </a:r>
            <a:r>
              <a:rPr lang="en-US" altLang="zh-CN" sz="2400" b="1" dirty="0" smtClean="0"/>
              <a:t>6.21</a:t>
            </a:r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a</a:t>
            </a:r>
            <a:r>
              <a:rPr lang="zh-CN" altLang="en-US" sz="2400" b="1" dirty="0" smtClean="0"/>
              <a:t>）的方案，采用双线性变换法，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</a:t>
            </a:r>
            <a:r>
              <a:rPr lang="zh-CN" altLang="en-US" sz="2400" b="1" dirty="0" smtClean="0"/>
              <a:t>设计一个巴特沃思数字带通滤波器，技术指标为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</a:t>
            </a:r>
            <a:r>
              <a:rPr lang="en-US" altLang="zh-CN" sz="2400" b="1" i="1" dirty="0" smtClean="0"/>
              <a:t> f</a:t>
            </a:r>
            <a:r>
              <a:rPr lang="en-US" altLang="zh-CN" sz="2400" b="1" i="1" baseline="-25000" dirty="0" smtClean="0"/>
              <a:t>st1</a:t>
            </a:r>
            <a:r>
              <a:rPr lang="en-US" altLang="zh-CN" sz="2400" b="1" i="1" dirty="0" smtClean="0"/>
              <a:t>=0.6kHz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dirty="0" smtClean="0"/>
              <a:t>=1.2kHz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baseline="-25000" dirty="0" smtClean="0"/>
              <a:t>2</a:t>
            </a:r>
            <a:r>
              <a:rPr lang="en-US" altLang="zh-CN" sz="2400" b="1" dirty="0" smtClean="0"/>
              <a:t>=3kHz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st</a:t>
            </a:r>
            <a:r>
              <a:rPr lang="en-US" altLang="zh-CN" sz="2400" b="1" baseline="-25000" dirty="0" smtClean="0"/>
              <a:t>2</a:t>
            </a:r>
            <a:r>
              <a:rPr lang="en-US" altLang="zh-CN" sz="2400" b="1" dirty="0" smtClean="0"/>
              <a:t>=4kHz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</a:t>
            </a:r>
            <a:r>
              <a:rPr lang="zh-CN" altLang="en-US" sz="2400" b="1" dirty="0" smtClean="0"/>
              <a:t>抽样频率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=10kHz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/>
              <a:t>R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dirty="0" smtClean="0"/>
              <a:t>=2dB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/>
              <a:t>A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=15dB</a:t>
            </a:r>
            <a:r>
              <a:rPr lang="zh-CN" altLang="en-US" sz="2400" b="1" dirty="0" smtClean="0"/>
              <a:t>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277813"/>
            <a:ext cx="180850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设计</a:t>
            </a:r>
            <a:r>
              <a:rPr lang="zh-CN" altLang="en-US" sz="2400" b="1" dirty="0" smtClean="0"/>
              <a:t>步骤： </a:t>
            </a:r>
            <a:endParaRPr lang="zh-CN" altLang="en-US" sz="2400" b="1" dirty="0"/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19113" y="854075"/>
            <a:ext cx="7718780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2400" b="1" dirty="0"/>
              <a:t>将待求</a:t>
            </a:r>
            <a:r>
              <a:rPr lang="en-US" altLang="zh-CN" sz="2400" b="1" dirty="0"/>
              <a:t>DF</a:t>
            </a:r>
            <a:r>
              <a:rPr lang="zh-CN" altLang="en-US" sz="2400" b="1" dirty="0"/>
              <a:t>的各临界频率</a:t>
            </a:r>
            <a:r>
              <a:rPr lang="en-US" altLang="zh-CN" sz="2400" b="1" i="1" dirty="0" err="1"/>
              <a:t>ω</a:t>
            </a:r>
            <a:r>
              <a:rPr lang="en-US" altLang="zh-CN" sz="2400" b="1" i="1" baseline="-25000" dirty="0" err="1"/>
              <a:t>i</a:t>
            </a:r>
            <a:r>
              <a:rPr lang="zh-CN" altLang="en-US" sz="2400" b="1" dirty="0"/>
              <a:t>按数字化方法转换成相应的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en-US" sz="2400" b="1" dirty="0"/>
              <a:t>    样本</a:t>
            </a:r>
            <a:r>
              <a:rPr lang="en-US" altLang="zh-CN" sz="2400" b="1" dirty="0"/>
              <a:t>AF</a:t>
            </a:r>
            <a:r>
              <a:rPr lang="zh-CN" altLang="en-US" sz="2400" b="1" dirty="0"/>
              <a:t>的各临界频率</a:t>
            </a:r>
            <a:r>
              <a:rPr lang="en-US" altLang="zh-CN" sz="2400" b="1" i="1" dirty="0" err="1"/>
              <a:t>Ω</a:t>
            </a:r>
            <a:r>
              <a:rPr lang="en-US" altLang="zh-CN" sz="2400" b="1" i="1" baseline="-25000" dirty="0" err="1"/>
              <a:t>i</a:t>
            </a:r>
            <a:r>
              <a:rPr lang="zh-CN" altLang="en-US" sz="2400" b="1" dirty="0"/>
              <a:t>。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en-US" sz="2400" b="1" dirty="0"/>
              <a:t>   在转换的对应频率上，衰减</a:t>
            </a:r>
            <a:r>
              <a:rPr lang="en-US" altLang="zh-CN" sz="2400" b="1" i="1" dirty="0"/>
              <a:t>R</a:t>
            </a:r>
            <a:r>
              <a:rPr lang="en-US" altLang="zh-CN" sz="2400" b="1" i="1" baseline="-25000" dirty="0"/>
              <a:t>p</a:t>
            </a:r>
            <a:r>
              <a:rPr lang="zh-CN" altLang="en-US" sz="2400" b="1" dirty="0"/>
              <a:t>与</a:t>
            </a:r>
            <a:r>
              <a:rPr lang="en-US" altLang="zh-CN" sz="2400" b="1" i="1" dirty="0"/>
              <a:t>A</a:t>
            </a:r>
            <a:r>
              <a:rPr lang="en-US" altLang="zh-CN" sz="2400" b="1" i="1" baseline="-25000" dirty="0"/>
              <a:t>s</a:t>
            </a:r>
            <a:r>
              <a:rPr lang="zh-CN" altLang="en-US" sz="2400" b="1" dirty="0"/>
              <a:t>是不变的。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35013" y="2725738"/>
            <a:ext cx="7377341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33CC"/>
                </a:solidFill>
              </a:rPr>
              <a:t>① </a:t>
            </a:r>
            <a:r>
              <a:rPr lang="zh-CN" altLang="en-US" sz="2400" b="1" dirty="0">
                <a:solidFill>
                  <a:srgbClr val="0033CC"/>
                </a:solidFill>
              </a:rPr>
              <a:t>用冲激响应不变法数字化</a:t>
            </a:r>
            <a:r>
              <a:rPr lang="zh-CN" altLang="en-US" sz="2400" b="1" dirty="0"/>
              <a:t>，转换公式（线性变换</a:t>
            </a:r>
            <a:r>
              <a:rPr lang="zh-CN" altLang="en-US" sz="2400" b="1" dirty="0" smtClean="0"/>
              <a:t>）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 smtClean="0"/>
              <a:t>Ω</a:t>
            </a:r>
            <a:r>
              <a:rPr lang="en-US" altLang="zh-CN" sz="2400" b="1" i="1" baseline="-25000" dirty="0" smtClean="0"/>
              <a:t>i</a:t>
            </a:r>
            <a:r>
              <a:rPr lang="en-US" altLang="zh-CN" sz="2400" b="1" i="1" dirty="0" smtClean="0"/>
              <a:t>=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ω</a:t>
            </a:r>
            <a:r>
              <a:rPr lang="en-US" altLang="zh-CN" sz="2400" b="1" i="1" baseline="-25000" dirty="0" smtClean="0"/>
              <a:t>i</a:t>
            </a:r>
            <a:r>
              <a:rPr lang="en-US" altLang="zh-CN" sz="2400" b="1" i="1" dirty="0" smtClean="0"/>
              <a:t>/T=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ω</a:t>
            </a:r>
            <a:r>
              <a:rPr lang="en-US" altLang="zh-CN" sz="2400" b="1" i="1" baseline="-25000" dirty="0" smtClean="0"/>
              <a:t>i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</a:t>
            </a:r>
            <a:endParaRPr lang="zh-CN" altLang="en-US" sz="2400" b="1" dirty="0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55650" y="4221163"/>
            <a:ext cx="521168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6600"/>
                </a:solidFill>
              </a:rPr>
              <a:t>② </a:t>
            </a:r>
            <a:r>
              <a:rPr lang="zh-CN" altLang="en-US" sz="2400" b="1" dirty="0">
                <a:solidFill>
                  <a:srgbClr val="006600"/>
                </a:solidFill>
              </a:rPr>
              <a:t>用双线性变换法数字化</a:t>
            </a:r>
            <a:r>
              <a:rPr lang="zh-CN" altLang="en-US" sz="2400" b="1" dirty="0"/>
              <a:t>，转换公式</a:t>
            </a:r>
          </a:p>
        </p:txBody>
      </p:sp>
      <p:pic>
        <p:nvPicPr>
          <p:cNvPr id="7" name="Picture 9" descr="image0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4575" y="4941888"/>
            <a:ext cx="18510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928926" y="5668963"/>
            <a:ext cx="420660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（非线性变换，即频率预畸）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417529"/>
            <a:ext cx="7922362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2. </a:t>
            </a:r>
            <a:r>
              <a:rPr lang="zh-CN" altLang="en-US" sz="2400" b="1" dirty="0"/>
              <a:t>按相应的模拟频带变换关系，将各</a:t>
            </a: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i</a:t>
            </a:r>
            <a:r>
              <a:rPr lang="zh-CN" altLang="en-US" sz="2400" b="1" dirty="0"/>
              <a:t>映射成样本归一化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</a:t>
            </a:r>
            <a:r>
              <a:rPr lang="zh-CN" altLang="en-US" sz="2400" b="1" dirty="0" smtClean="0"/>
              <a:t> 低通滤波器</a:t>
            </a:r>
            <a:r>
              <a:rPr lang="zh-CN" altLang="en-US" sz="2400" b="1" dirty="0"/>
              <a:t>的两个临界频率           </a:t>
            </a:r>
            <a:r>
              <a:rPr lang="zh-CN" altLang="en-US" sz="2400" b="1" dirty="0" smtClean="0"/>
              <a:t>，    。</a:t>
            </a:r>
            <a:endParaRPr lang="zh-CN" altLang="en-US" sz="2400" b="1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592138" y="1714516"/>
            <a:ext cx="649729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3. </a:t>
            </a:r>
            <a:r>
              <a:rPr lang="zh-CN" altLang="en-US" sz="2400" b="1" dirty="0"/>
              <a:t>由            </a:t>
            </a:r>
            <a:r>
              <a:rPr lang="zh-CN" altLang="en-US" sz="2400" b="1" dirty="0" smtClean="0"/>
              <a:t>，    ，</a:t>
            </a:r>
            <a:r>
              <a:rPr lang="en-US" altLang="zh-CN" sz="2400" b="1" i="1" dirty="0" smtClean="0"/>
              <a:t>R</a:t>
            </a:r>
            <a:r>
              <a:rPr lang="en-US" altLang="zh-CN" sz="2400" b="1" i="1" baseline="-25000" dirty="0" smtClean="0"/>
              <a:t>p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/>
              <a:t>A</a:t>
            </a:r>
            <a:r>
              <a:rPr lang="en-US" altLang="zh-CN" sz="2400" b="1" i="1" baseline="-25000" dirty="0"/>
              <a:t>s</a:t>
            </a:r>
            <a:r>
              <a:rPr lang="zh-CN" altLang="en-US" sz="2400" b="1" dirty="0"/>
              <a:t>求</a:t>
            </a:r>
            <a:r>
              <a:rPr lang="en-US" altLang="zh-CN" sz="2400" b="1" i="1" dirty="0"/>
              <a:t>N</a:t>
            </a:r>
            <a:r>
              <a:rPr lang="zh-CN" altLang="en-US" sz="2400" b="1" dirty="0"/>
              <a:t>；另外还要求：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950913" y="2362216"/>
            <a:ext cx="6062878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① </a:t>
            </a:r>
            <a:r>
              <a:rPr lang="zh-CN" altLang="en-US" sz="2400" b="1" dirty="0">
                <a:solidFill>
                  <a:srgbClr val="0033CC"/>
                </a:solidFill>
              </a:rPr>
              <a:t>对巴特沃思滤波器</a:t>
            </a:r>
            <a:r>
              <a:rPr lang="zh-CN" altLang="en-US" sz="2400" b="1" dirty="0"/>
              <a:t>，</a:t>
            </a:r>
            <a:r>
              <a:rPr lang="zh-CN" altLang="en-US" sz="2400" b="1" dirty="0" smtClean="0"/>
              <a:t>若</a:t>
            </a:r>
            <a:r>
              <a:rPr lang="en-US" altLang="zh-CN" sz="2400" b="1" i="1" dirty="0" smtClean="0"/>
              <a:t>R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dirty="0" smtClean="0"/>
              <a:t>≠3dB</a:t>
            </a:r>
            <a:r>
              <a:rPr lang="zh-CN" altLang="en-US" sz="2400" b="1" dirty="0" smtClean="0"/>
              <a:t>  </a:t>
            </a:r>
            <a:r>
              <a:rPr lang="zh-CN" altLang="en-US" sz="2400" b="1" dirty="0"/>
              <a:t>，则要用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求在</a:t>
            </a:r>
            <a:r>
              <a:rPr lang="en-US" altLang="zh-CN" sz="2400" b="1" dirty="0"/>
              <a:t>3dB</a:t>
            </a:r>
            <a:r>
              <a:rPr lang="zh-CN" altLang="en-US" sz="2400" b="1" dirty="0"/>
              <a:t>衰减处的           </a:t>
            </a:r>
            <a:r>
              <a:rPr lang="zh-CN" altLang="en-US" sz="2400" b="1" dirty="0" smtClean="0"/>
              <a:t>  若</a:t>
            </a:r>
            <a:r>
              <a:rPr lang="en-US" altLang="zh-CN" sz="2400" b="1" i="1" dirty="0"/>
              <a:t>R</a:t>
            </a:r>
            <a:r>
              <a:rPr lang="en-US" altLang="zh-CN" sz="2400" b="1" i="1" baseline="-25000" dirty="0"/>
              <a:t>p</a:t>
            </a:r>
            <a:r>
              <a:rPr lang="en-US" altLang="zh-CN" sz="2400" b="1" dirty="0"/>
              <a:t>≠3dB</a:t>
            </a:r>
            <a:r>
              <a:rPr lang="zh-CN" altLang="en-US" sz="2400" b="1" dirty="0" smtClean="0"/>
              <a:t> </a:t>
            </a:r>
            <a:r>
              <a:rPr lang="zh-CN" altLang="en-US" sz="2400" b="1" dirty="0"/>
              <a:t>，则</a:t>
            </a: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1023938" y="4378341"/>
            <a:ext cx="6138219" cy="11339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②</a:t>
            </a:r>
            <a:r>
              <a:rPr lang="zh-CN" altLang="en-US" sz="2400" b="1" dirty="0">
                <a:solidFill>
                  <a:srgbClr val="006600"/>
                </a:solidFill>
              </a:rPr>
              <a:t>对切贝雪夫滤波器</a:t>
            </a:r>
            <a:r>
              <a:rPr lang="zh-CN" altLang="en-US" sz="2400" b="1" dirty="0"/>
              <a:t>，不论 </a:t>
            </a:r>
            <a:r>
              <a:rPr lang="en-US" altLang="zh-CN" sz="2400" b="1" i="1" dirty="0"/>
              <a:t>R</a:t>
            </a:r>
            <a:r>
              <a:rPr lang="en-US" altLang="zh-CN" sz="2400" b="1" i="1" baseline="-25000" dirty="0"/>
              <a:t>p</a:t>
            </a:r>
            <a:r>
              <a:rPr lang="zh-CN" altLang="en-US" sz="2400" b="1" dirty="0" smtClean="0"/>
              <a:t>是</a:t>
            </a:r>
            <a:r>
              <a:rPr lang="zh-CN" altLang="en-US" sz="2400" b="1" dirty="0"/>
              <a:t>何值，必</a:t>
            </a:r>
            <a:r>
              <a:rPr lang="zh-CN" altLang="en-US" sz="2400" b="1" dirty="0" smtClean="0"/>
              <a:t>有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 err="1" smtClean="0"/>
              <a:t>Ω</a:t>
            </a:r>
            <a:r>
              <a:rPr lang="en-US" altLang="zh-CN" sz="2400" b="1" i="1" baseline="-25000" dirty="0" err="1" smtClean="0"/>
              <a:t>c</a:t>
            </a:r>
            <a:r>
              <a:rPr lang="en-US" altLang="zh-CN" sz="2400" b="1" i="1" dirty="0" smtClean="0"/>
              <a:t>=</a:t>
            </a:r>
            <a:r>
              <a:rPr lang="en-US" altLang="zh-CN" sz="2400" b="1" i="1" dirty="0"/>
              <a:t> </a:t>
            </a:r>
            <a:r>
              <a:rPr lang="en-US" altLang="zh-CN" sz="2400" b="1" i="1" dirty="0" err="1" smtClean="0"/>
              <a:t>Ω</a:t>
            </a:r>
            <a:r>
              <a:rPr lang="en-US" altLang="zh-CN" sz="2400" b="1" i="1" baseline="-25000" dirty="0" err="1" smtClean="0"/>
              <a:t>p</a:t>
            </a:r>
            <a:endParaRPr lang="zh-CN" altLang="en-US" sz="2400" b="1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851786"/>
              </p:ext>
            </p:extLst>
          </p:nvPr>
        </p:nvGraphicFramePr>
        <p:xfrm>
          <a:off x="4660370" y="1120394"/>
          <a:ext cx="681302" cy="408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3" imgW="444240" imgH="266400" progId="Equation.DSMT4">
                  <p:embed/>
                </p:oleObj>
              </mc:Choice>
              <mc:Fallback>
                <p:oleObj name="Equation" r:id="rId3" imgW="4442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0370" y="1120394"/>
                        <a:ext cx="681302" cy="408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18958"/>
              </p:ext>
            </p:extLst>
          </p:nvPr>
        </p:nvGraphicFramePr>
        <p:xfrm>
          <a:off x="5517207" y="1077684"/>
          <a:ext cx="414635" cy="414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Equation" r:id="rId5" imgW="253800" imgH="253800" progId="Equation.DSMT4">
                  <p:embed/>
                </p:oleObj>
              </mc:Choice>
              <mc:Fallback>
                <p:oleObj name="Equation" r:id="rId5" imgW="253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7207" y="1077684"/>
                        <a:ext cx="414635" cy="414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230180"/>
              </p:ext>
            </p:extLst>
          </p:nvPr>
        </p:nvGraphicFramePr>
        <p:xfrm>
          <a:off x="2339752" y="1786708"/>
          <a:ext cx="504056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7" imgW="253800" imgH="253800" progId="Equation.DSMT4">
                  <p:embed/>
                </p:oleObj>
              </mc:Choice>
              <mc:Fallback>
                <p:oleObj name="Equation" r:id="rId7" imgW="253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9752" y="1786708"/>
                        <a:ext cx="504056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438644"/>
              </p:ext>
            </p:extLst>
          </p:nvPr>
        </p:nvGraphicFramePr>
        <p:xfrm>
          <a:off x="1403648" y="1882776"/>
          <a:ext cx="681038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Equation" r:id="rId8" imgW="444240" imgH="266400" progId="Equation.DSMT4">
                  <p:embed/>
                </p:oleObj>
              </mc:Choice>
              <mc:Fallback>
                <p:oleObj name="Equation" r:id="rId8" imgW="444240" imgH="266400" progId="Equation.DSMT4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882776"/>
                        <a:ext cx="681038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307148"/>
              </p:ext>
            </p:extLst>
          </p:nvPr>
        </p:nvGraphicFramePr>
        <p:xfrm>
          <a:off x="6894960" y="2554393"/>
          <a:ext cx="388938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Equation" r:id="rId10" imgW="253800" imgH="266400" progId="Equation.DSMT4">
                  <p:embed/>
                </p:oleObj>
              </mc:Choice>
              <mc:Fallback>
                <p:oleObj name="Equation" r:id="rId10" imgW="253800" imgH="266400" progId="Equation.DSMT4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4960" y="2554393"/>
                        <a:ext cx="388938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8158127"/>
              </p:ext>
            </p:extLst>
          </p:nvPr>
        </p:nvGraphicFramePr>
        <p:xfrm>
          <a:off x="3844925" y="3068959"/>
          <a:ext cx="798512" cy="456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Equation" r:id="rId12" imgW="444240" imgH="253800" progId="Equation.DSMT4">
                  <p:embed/>
                </p:oleObj>
              </mc:Choice>
              <mc:Fallback>
                <p:oleObj name="Equation" r:id="rId12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844925" y="3068959"/>
                        <a:ext cx="798512" cy="4562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566411"/>
              </p:ext>
            </p:extLst>
          </p:nvPr>
        </p:nvGraphicFramePr>
        <p:xfrm>
          <a:off x="3910203" y="3789040"/>
          <a:ext cx="1093845" cy="52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Equation" r:id="rId14" imgW="558720" imgH="266400" progId="Equation.DSMT4">
                  <p:embed/>
                </p:oleObj>
              </mc:Choice>
              <mc:Fallback>
                <p:oleObj name="Equation" r:id="rId14" imgW="5587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10203" y="3789040"/>
                        <a:ext cx="1093845" cy="522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349250"/>
            <a:ext cx="7207422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/>
              <a:t>4. </a:t>
            </a:r>
            <a:r>
              <a:rPr lang="zh-CN" altLang="en-US" sz="2400" b="1"/>
              <a:t>由</a:t>
            </a:r>
            <a:r>
              <a:rPr lang="en-US" altLang="zh-CN" sz="2400" b="1" i="1"/>
              <a:t>N</a:t>
            </a:r>
            <a:r>
              <a:rPr lang="zh-CN" altLang="en-US" sz="2400" b="1"/>
              <a:t>（对巴特沃思型）或</a:t>
            </a:r>
            <a:r>
              <a:rPr lang="en-US" altLang="zh-CN" sz="2400" b="1" i="1"/>
              <a:t>N</a:t>
            </a:r>
            <a:r>
              <a:rPr lang="en-US" altLang="zh-CN" sz="2400" b="1"/>
              <a:t>, </a:t>
            </a:r>
            <a:r>
              <a:rPr lang="en-US" altLang="zh-CN" sz="2400" b="1" i="1"/>
              <a:t>ε</a:t>
            </a:r>
            <a:r>
              <a:rPr lang="zh-CN" altLang="en-US" sz="2400" b="1"/>
              <a:t>（对切贝雪夫型），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    即可查表求得归一化低通</a:t>
            </a:r>
            <a:r>
              <a:rPr lang="en-US" altLang="zh-CN" sz="2400" b="1"/>
              <a:t>AF</a:t>
            </a:r>
            <a:r>
              <a:rPr lang="zh-CN" altLang="en-US" sz="2400" b="1"/>
              <a:t>的系统函数</a:t>
            </a:r>
            <a:r>
              <a:rPr lang="en-US" altLang="zh-CN" sz="2400" b="1" i="1"/>
              <a:t>H</a:t>
            </a:r>
            <a:r>
              <a:rPr lang="en-US" altLang="zh-CN" sz="2400" b="1" i="1" baseline="-25000"/>
              <a:t>an</a:t>
            </a:r>
            <a:r>
              <a:rPr lang="en-US" altLang="zh-CN" sz="2400" b="1"/>
              <a:t>(     )</a:t>
            </a:r>
            <a:r>
              <a:rPr lang="zh-CN" altLang="en-US" sz="2400" b="1"/>
              <a:t>。</a:t>
            </a:r>
          </a:p>
        </p:txBody>
      </p:sp>
      <p:pic>
        <p:nvPicPr>
          <p:cNvPr id="3" name="Picture 5" descr="image0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04025" y="1125538"/>
            <a:ext cx="3127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92138" y="1646238"/>
            <a:ext cx="327525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5. </a:t>
            </a:r>
            <a:r>
              <a:rPr lang="zh-CN" altLang="en-US" sz="2400" b="1" dirty="0"/>
              <a:t>用 </a:t>
            </a:r>
            <a:r>
              <a:rPr lang="zh-CN" altLang="en-US" sz="2400" b="1" dirty="0" smtClean="0"/>
              <a:t>   “去归一化”</a:t>
            </a:r>
            <a:r>
              <a:rPr lang="zh-CN" altLang="en-US" sz="2400" b="1" dirty="0"/>
              <a:t>。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900113" y="2357438"/>
            <a:ext cx="2736647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对巴特沃思滤波器 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535238" y="3086100"/>
            <a:ext cx="272061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 dirty="0"/>
              <a:t>(      )=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an</a:t>
            </a:r>
            <a:r>
              <a:rPr lang="en-US" altLang="zh-CN" sz="2400" b="1" dirty="0" smtClean="0"/>
              <a:t>(       ) </a:t>
            </a:r>
            <a:endParaRPr lang="en-US" altLang="zh-CN" sz="2400" b="1" dirty="0"/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950913" y="3805238"/>
            <a:ext cx="57099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即 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950913" y="4786322"/>
            <a:ext cx="2736647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6600"/>
                </a:solidFill>
              </a:rPr>
              <a:t>对切贝雪夫滤波器 </a:t>
            </a: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099070"/>
              </p:ext>
            </p:extLst>
          </p:nvPr>
        </p:nvGraphicFramePr>
        <p:xfrm>
          <a:off x="1385866" y="1807362"/>
          <a:ext cx="377822" cy="419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Equation" r:id="rId4" imgW="228600" imgH="253800" progId="Equation.DSMT4">
                  <p:embed/>
                </p:oleObj>
              </mc:Choice>
              <mc:Fallback>
                <p:oleObj name="Equation" r:id="rId4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85866" y="1807362"/>
                        <a:ext cx="377822" cy="4198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300203"/>
              </p:ext>
            </p:extLst>
          </p:nvPr>
        </p:nvGraphicFramePr>
        <p:xfrm>
          <a:off x="3143240" y="3148191"/>
          <a:ext cx="276632" cy="52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Equation" r:id="rId6" imgW="114120" imgH="215640" progId="Equation.DSMT4">
                  <p:embed/>
                </p:oleObj>
              </mc:Choice>
              <mc:Fallback>
                <p:oleObj name="Equation" r:id="rId6" imgW="1141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43240" y="3148191"/>
                        <a:ext cx="276632" cy="522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149460"/>
              </p:ext>
            </p:extLst>
          </p:nvPr>
        </p:nvGraphicFramePr>
        <p:xfrm>
          <a:off x="4381500" y="3086100"/>
          <a:ext cx="430212" cy="774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Equation" r:id="rId8" imgW="253800" imgH="457200" progId="Equation.DSMT4">
                  <p:embed/>
                </p:oleObj>
              </mc:Choice>
              <mc:Fallback>
                <p:oleObj name="Equation" r:id="rId8" imgW="253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81500" y="3086100"/>
                        <a:ext cx="430212" cy="774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375288"/>
              </p:ext>
            </p:extLst>
          </p:nvPr>
        </p:nvGraphicFramePr>
        <p:xfrm>
          <a:off x="1768534" y="3834204"/>
          <a:ext cx="922464" cy="897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Equation" r:id="rId10" imgW="469800" imgH="457200" progId="Equation.DSMT4">
                  <p:embed/>
                </p:oleObj>
              </mc:Choice>
              <mc:Fallback>
                <p:oleObj name="Equation" r:id="rId10" imgW="469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68534" y="3834204"/>
                        <a:ext cx="922464" cy="897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196395"/>
              </p:ext>
            </p:extLst>
          </p:nvPr>
        </p:nvGraphicFramePr>
        <p:xfrm>
          <a:off x="2619855" y="5362570"/>
          <a:ext cx="2384193" cy="619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Equation" r:id="rId12" imgW="977760" imgH="253800" progId="Equation.DSMT4">
                  <p:embed/>
                </p:oleObj>
              </mc:Choice>
              <mc:Fallback>
                <p:oleObj name="Equation" r:id="rId12" imgW="9777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619855" y="5362570"/>
                        <a:ext cx="2384193" cy="619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427051"/>
            <a:ext cx="6311343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6. </a:t>
            </a:r>
            <a:r>
              <a:rPr lang="zh-CN" altLang="en-US" sz="2400" b="1" dirty="0"/>
              <a:t>利用模拟频带变换关系，</a:t>
            </a:r>
            <a:r>
              <a:rPr lang="zh-CN" altLang="en-US" sz="2400" b="1" dirty="0" smtClean="0"/>
              <a:t>将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/>
              <a:t>(    </a:t>
            </a:r>
            <a:r>
              <a:rPr lang="en-US" altLang="zh-CN" sz="2400" b="1" smtClean="0"/>
              <a:t>)</a:t>
            </a:r>
            <a:r>
              <a:rPr lang="zh-CN" altLang="en-US" sz="2400" b="1" smtClean="0"/>
              <a:t>转换</a:t>
            </a:r>
            <a:r>
              <a:rPr lang="zh-CN" altLang="en-US" sz="2400" b="1" dirty="0"/>
              <a:t>成与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待求</a:t>
            </a:r>
            <a:r>
              <a:rPr lang="en-US" altLang="zh-CN" sz="2400" b="1" dirty="0"/>
              <a:t>DF</a:t>
            </a:r>
            <a:r>
              <a:rPr lang="zh-CN" altLang="en-US" sz="2400" b="1" dirty="0"/>
              <a:t>相对应的样本</a:t>
            </a:r>
            <a:r>
              <a:rPr lang="en-US" altLang="zh-CN" sz="2400" b="1" dirty="0"/>
              <a:t>AF</a:t>
            </a:r>
            <a:r>
              <a:rPr lang="zh-CN" altLang="en-US" sz="2400" b="1" dirty="0"/>
              <a:t>的系统函数</a:t>
            </a:r>
            <a:r>
              <a:rPr lang="en-US" altLang="zh-CN" sz="2400" b="1" i="1" dirty="0" err="1"/>
              <a:t>H</a:t>
            </a:r>
            <a:r>
              <a:rPr lang="en-US" altLang="zh-CN" sz="2400" b="1" i="1" baseline="-25000" dirty="0" err="1"/>
              <a:t>d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。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11265" y="1795476"/>
            <a:ext cx="7346883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7. </a:t>
            </a:r>
            <a:r>
              <a:rPr lang="zh-CN" altLang="en-US" sz="2400" b="1" dirty="0"/>
              <a:t>利用冲激响应不变法或双线性变换法，由</a:t>
            </a:r>
            <a:r>
              <a:rPr lang="en-US" altLang="zh-CN" sz="2400" b="1" i="1" dirty="0" err="1"/>
              <a:t>H</a:t>
            </a:r>
            <a:r>
              <a:rPr lang="en-US" altLang="zh-CN" sz="2400" b="1" i="1" baseline="-25000" dirty="0" err="1"/>
              <a:t>d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求得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待求</a:t>
            </a:r>
            <a:r>
              <a:rPr lang="en-US" altLang="zh-CN" sz="2400" b="1" dirty="0"/>
              <a:t>DF</a:t>
            </a:r>
            <a:r>
              <a:rPr lang="zh-CN" altLang="en-US" sz="2400" b="1" dirty="0"/>
              <a:t>的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。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808038" y="3956063"/>
            <a:ext cx="629371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990033"/>
                </a:solidFill>
              </a:rPr>
              <a:t>IIR</a:t>
            </a:r>
            <a:r>
              <a:rPr lang="zh-CN" altLang="en-US" sz="2400" b="1" dirty="0">
                <a:solidFill>
                  <a:srgbClr val="990033"/>
                </a:solidFill>
              </a:rPr>
              <a:t>数字滤波器的第一种设计方案的流程框图 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384300" y="4646626"/>
            <a:ext cx="5134739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990033"/>
                </a:solidFill>
              </a:rPr>
              <a:t>（先模拟频带变换再数字化的方案）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64256"/>
              </p:ext>
            </p:extLst>
          </p:nvPr>
        </p:nvGraphicFramePr>
        <p:xfrm>
          <a:off x="5076056" y="504928"/>
          <a:ext cx="276225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3" imgW="114120" imgH="215640" progId="Equation.DSMT4">
                  <p:embed/>
                </p:oleObj>
              </mc:Choice>
              <mc:Fallback>
                <p:oleObj name="Equation" r:id="rId3" imgW="114120" imgH="21564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504928"/>
                        <a:ext cx="276225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SP程佩青课件\064937-01 数字信号处理教程（第四版）(经典版) 40571-9\CTP\TU\6T2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285728"/>
            <a:ext cx="6072230" cy="59273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71472" y="642918"/>
            <a:ext cx="7715574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6.10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用冲激响应不变法及双线性变换法设计数字巴特沃思型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低通滤波器。给定性能指标为</a:t>
            </a:r>
            <a:r>
              <a:rPr lang="en-US" altLang="zh-CN" sz="2400" b="1" i="1" dirty="0" smtClean="0"/>
              <a:t>f</a:t>
            </a:r>
            <a:r>
              <a:rPr lang="en-US" altLang="zh-CN" sz="2400" b="1" dirty="0" smtClean="0"/>
              <a:t>&lt;1kHz</a:t>
            </a:r>
            <a:r>
              <a:rPr lang="zh-CN" altLang="en-US" sz="2400" b="1" dirty="0" smtClean="0"/>
              <a:t>的通带内，幅度特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性下降小于</a:t>
            </a:r>
            <a:r>
              <a:rPr lang="en-US" altLang="zh-CN" sz="2400" b="1" dirty="0" smtClean="0"/>
              <a:t>1dB</a:t>
            </a:r>
            <a:r>
              <a:rPr lang="zh-CN" altLang="en-US" sz="2400" b="1" dirty="0" smtClean="0"/>
              <a:t>，当频率大于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st</a:t>
            </a:r>
            <a:r>
              <a:rPr lang="en-US" altLang="zh-CN" sz="2400" b="1" dirty="0" smtClean="0"/>
              <a:t>=1.5kHz</a:t>
            </a:r>
            <a:r>
              <a:rPr lang="zh-CN" altLang="en-US" sz="2400" b="1" dirty="0" smtClean="0"/>
              <a:t>的阻带内，衰减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大于</a:t>
            </a:r>
            <a:r>
              <a:rPr lang="en-US" altLang="zh-CN" sz="2400" b="1" dirty="0" smtClean="0"/>
              <a:t>15dB</a:t>
            </a:r>
            <a:r>
              <a:rPr lang="zh-CN" altLang="en-US" sz="2400" b="1" dirty="0" smtClean="0"/>
              <a:t>，抽样频率为</a:t>
            </a:r>
            <a:r>
              <a:rPr lang="en-US" altLang="zh-CN" sz="2400" b="1" i="1" dirty="0" err="1" smtClean="0"/>
              <a:t>f</a:t>
            </a:r>
            <a:r>
              <a:rPr lang="en-US" altLang="zh-CN" sz="2400" b="1" i="1" baseline="-25000" dirty="0" err="1" smtClean="0"/>
              <a:t>s</a:t>
            </a:r>
            <a:r>
              <a:rPr lang="en-US" altLang="zh-CN" sz="2400" b="1" dirty="0" smtClean="0"/>
              <a:t>=10kHz</a:t>
            </a:r>
            <a:r>
              <a:rPr lang="zh-CN" altLang="en-US" sz="2400" b="1" dirty="0" smtClean="0"/>
              <a:t>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SP程佩青课件\资料\039836-01 数字信号处理教程（第四版）\TU\7t2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500042"/>
            <a:ext cx="4714908" cy="54680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00034" y="642918"/>
            <a:ext cx="7609776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例题</a:t>
            </a:r>
            <a:r>
              <a:rPr lang="en-US" altLang="zh-CN" sz="2400" b="1" dirty="0" smtClean="0"/>
              <a:t>6.11</a:t>
            </a:r>
            <a:r>
              <a:rPr lang="zh-CN" altLang="en-US" sz="2400" b="1" dirty="0" smtClean="0"/>
              <a:t>：</a:t>
            </a:r>
            <a:r>
              <a:rPr lang="en-US" altLang="zh-CN" sz="2400" b="1" dirty="0" smtClean="0"/>
              <a:t>  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利用双线性变换法设计数字切贝雪夫</a:t>
            </a:r>
            <a:r>
              <a:rPr lang="en-US" altLang="zh-CN" sz="2400" b="1" dirty="0" smtClean="0"/>
              <a:t>Ⅰ</a:t>
            </a:r>
            <a:r>
              <a:rPr lang="zh-CN" altLang="en-US" sz="2400" b="1" dirty="0" smtClean="0"/>
              <a:t>型低通滤波器，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同例</a:t>
            </a:r>
            <a:r>
              <a:rPr lang="en-US" altLang="zh-CN" sz="2400" b="1" dirty="0" smtClean="0"/>
              <a:t>6.10</a:t>
            </a:r>
            <a:r>
              <a:rPr lang="zh-CN" altLang="en-US" sz="2400" b="1" dirty="0" smtClean="0"/>
              <a:t>，</a:t>
            </a:r>
            <a:r>
              <a:rPr lang="zh-CN" altLang="en-US" sz="2400" b="1" dirty="0" smtClean="0"/>
              <a:t>但技术指标由数字域频率给出，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即当</a:t>
            </a:r>
            <a:r>
              <a:rPr lang="en-US" altLang="zh-CN" sz="2400" b="1" i="1" dirty="0" smtClean="0"/>
              <a:t>ω</a:t>
            </a:r>
            <a:r>
              <a:rPr lang="en-US" altLang="zh-CN" sz="2400" b="1" dirty="0" smtClean="0"/>
              <a:t>≤0.2π</a:t>
            </a:r>
            <a:r>
              <a:rPr lang="zh-CN" altLang="en-US" sz="2400" b="1" dirty="0" smtClean="0"/>
              <a:t>内，衰减小于</a:t>
            </a:r>
            <a:r>
              <a:rPr lang="en-US" altLang="zh-CN" sz="2400" b="1" i="1" dirty="0" smtClean="0"/>
              <a:t>R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dirty="0" smtClean="0"/>
              <a:t>=1dB;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当</a:t>
            </a:r>
            <a:r>
              <a:rPr lang="en-US" altLang="zh-CN" sz="2400" b="1" dirty="0" smtClean="0"/>
              <a:t>0.3π≤</a:t>
            </a:r>
            <a:r>
              <a:rPr lang="en-US" altLang="zh-CN" sz="2400" b="1" i="1" dirty="0" smtClean="0"/>
              <a:t>ω</a:t>
            </a:r>
            <a:r>
              <a:rPr lang="en-US" altLang="zh-CN" sz="2400" b="1" dirty="0" smtClean="0"/>
              <a:t>≤π</a:t>
            </a:r>
            <a:r>
              <a:rPr lang="zh-CN" altLang="en-US" sz="2400" b="1" dirty="0" smtClean="0"/>
              <a:t>时，衰减大于</a:t>
            </a:r>
            <a:r>
              <a:rPr lang="en-US" altLang="zh-CN" sz="2400" b="1" i="1" dirty="0" smtClean="0"/>
              <a:t>A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=15dB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解：技术指标为</a:t>
            </a:r>
            <a:r>
              <a:rPr lang="en-US" altLang="zh-CN" sz="2400" b="1" i="1" dirty="0" err="1" smtClean="0"/>
              <a:t>ω</a:t>
            </a:r>
            <a:r>
              <a:rPr lang="en-US" altLang="zh-CN" sz="2400" b="1" i="1" baseline="-25000" dirty="0" err="1" smtClean="0"/>
              <a:t>p</a:t>
            </a:r>
            <a:r>
              <a:rPr lang="en-US" altLang="zh-CN" sz="2400" b="1" dirty="0" smtClean="0"/>
              <a:t>=0.2π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err="1" smtClean="0"/>
              <a:t>ω</a:t>
            </a:r>
            <a:r>
              <a:rPr lang="en-US" altLang="zh-CN" sz="2400" b="1" i="1" baseline="-25000" dirty="0" err="1" smtClean="0"/>
              <a:t>st</a:t>
            </a:r>
            <a:r>
              <a:rPr lang="en-US" altLang="zh-CN" sz="2400" b="1" dirty="0" smtClean="0"/>
              <a:t>=0.3π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/>
              <a:t>R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dirty="0" smtClean="0"/>
              <a:t>=1dB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/>
              <a:t>A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=15dB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740</TotalTime>
  <Words>528</Words>
  <Application>Microsoft Office PowerPoint</Application>
  <PresentationFormat>全屏显示(4:3)</PresentationFormat>
  <Paragraphs>54</Paragraphs>
  <Slides>12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4" baseType="lpstr">
      <vt:lpstr>Concourse</vt:lpstr>
      <vt:lpstr>Equation</vt:lpstr>
      <vt:lpstr>                              6.9  数字滤波器设计的第一种方案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129</cp:revision>
  <dcterms:created xsi:type="dcterms:W3CDTF">2017-07-17T10:44:10Z</dcterms:created>
  <dcterms:modified xsi:type="dcterms:W3CDTF">2017-09-05T08:45:08Z</dcterms:modified>
</cp:coreProperties>
</file>